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6"/>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31" r:id="rId17"/>
    <p:sldId id="369" r:id="rId18"/>
    <p:sldId id="370" r:id="rId19"/>
    <p:sldId id="333" r:id="rId20"/>
    <p:sldId id="335" r:id="rId21"/>
    <p:sldId id="320" r:id="rId22"/>
    <p:sldId id="322" r:id="rId23"/>
    <p:sldId id="321" r:id="rId24"/>
    <p:sldId id="317" r:id="rId25"/>
    <p:sldId id="316" r:id="rId26"/>
    <p:sldId id="358" r:id="rId27"/>
    <p:sldId id="359" r:id="rId28"/>
    <p:sldId id="338" r:id="rId29"/>
    <p:sldId id="343" r:id="rId30"/>
    <p:sldId id="346" r:id="rId31"/>
    <p:sldId id="347" r:id="rId32"/>
    <p:sldId id="365" r:id="rId33"/>
    <p:sldId id="345" r:id="rId34"/>
    <p:sldId id="364" r:id="rId35"/>
    <p:sldId id="368" r:id="rId36"/>
    <p:sldId id="362" r:id="rId37"/>
    <p:sldId id="363" r:id="rId38"/>
    <p:sldId id="361" r:id="rId39"/>
    <p:sldId id="349" r:id="rId40"/>
    <p:sldId id="352" r:id="rId41"/>
    <p:sldId id="353"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73" autoAdjust="0"/>
    <p:restoredTop sz="95948" autoAdjust="0"/>
  </p:normalViewPr>
  <p:slideViewPr>
    <p:cSldViewPr snapToGrid="0">
      <p:cViewPr varScale="1">
        <p:scale>
          <a:sx n="103" d="100"/>
          <a:sy n="103" d="100"/>
        </p:scale>
        <p:origin x="72" y="126"/>
      </p:cViewPr>
      <p:guideLst/>
    </p:cSldViewPr>
  </p:slideViewPr>
  <p:notesTextViewPr>
    <p:cViewPr>
      <p:scale>
        <a:sx n="3" d="2"/>
        <a:sy n="3" d="2"/>
      </p:scale>
      <p:origin x="0" y="0"/>
    </p:cViewPr>
  </p:notesTextViewPr>
  <p:sorterViewPr>
    <p:cViewPr varScale="1">
      <p:scale>
        <a:sx n="100" d="100"/>
        <a:sy n="100" d="100"/>
      </p:scale>
      <p:origin x="0" y="-5592"/>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8:00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14193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420208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11/26/2018 8:00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11/26/2018</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54"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11/26/2018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r>
              <a:rPr lang="en-US" dirty="0"/>
              <a:t>&lt;update Speaker Name&gt;</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1245108" y="1546453"/>
            <a:ext cx="9701784" cy="3828740"/>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Clifton Quinlan,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backup and recovery of their solutions, not just individual components. They need a strategy -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wants to insure they have the right breadth and depth of continuity protection. In the case of a lights-out event, they want to be able to control how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486902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76" y="292608"/>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descr="Decorative icon" title="Decorative icon"/>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76" y="292608"/>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 y="292608"/>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31" name="Picture 30"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94234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and</a:t>
            </a:r>
          </a:p>
          <a:p>
            <a:pPr algn="ctr">
              <a:lnSpc>
                <a:spcPct val="90000"/>
              </a:lnSpc>
              <a:spcAft>
                <a:spcPts val="600"/>
              </a:spcAft>
            </a:pPr>
            <a:r>
              <a:rPr lang="en-US" sz="3600" dirty="0">
                <a:gradFill>
                  <a:gsLst>
                    <a:gs pos="2917">
                      <a:schemeClr val="tx1"/>
                    </a:gs>
                    <a:gs pos="30000">
                      <a:schemeClr val="tx1"/>
                    </a:gs>
                  </a:gsLst>
                  <a:lin ang="5400000" scaled="0"/>
                </a:gradFill>
              </a:rPr>
              <a:t>3rd Party Backup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883230615"/>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pPr marL="176213" indent="-176213"/>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43423"/>
            <a:ext cx="11437914" cy="5096780"/>
          </a:xfrm>
          <a:prstGeom prst="rect">
            <a:avLst/>
          </a:prstGeom>
          <a:noFill/>
        </p:spPr>
        <p:txBody>
          <a:bodyPr wrap="square" lIns="182880" tIns="146304" rIns="182880" bIns="146304" rtlCol="0">
            <a:spAutoFit/>
          </a:bodyPr>
          <a:lstStyle/>
          <a:p>
            <a:r>
              <a:rPr lang="en-US" sz="2400" dirty="0"/>
              <a:t>In this whiteboard design session, you will work in a group to design a solution using Azure Business Continuity and Disaster Recovery (BCDR) technologies. Your solution will involve three different of environments. </a:t>
            </a:r>
          </a:p>
          <a:p>
            <a:pPr marL="342900" indent="-342900">
              <a:buFont typeface="Arial" panose="020B0604020202020204" pitchFamily="34" charset="0"/>
              <a:buChar char="•"/>
            </a:pPr>
            <a:r>
              <a:rPr lang="en-US" sz="2400" dirty="0"/>
              <a:t>The first will consist of on-premises VMs running applications that will be migrated to Azure IaaS </a:t>
            </a:r>
          </a:p>
          <a:p>
            <a:pPr marL="342900" indent="-342900">
              <a:buFont typeface="Arial" panose="020B0604020202020204" pitchFamily="34" charset="0"/>
              <a:buChar char="•"/>
            </a:pPr>
            <a:r>
              <a:rPr lang="en-US" sz="2400" dirty="0"/>
              <a:t>Next, Azure IaaS applications that need to be failed over from either on-premises to Azure, or between two Azure Regions </a:t>
            </a:r>
          </a:p>
          <a:p>
            <a:pPr marL="342900" indent="-342900">
              <a:buFont typeface="Arial" panose="020B0604020202020204" pitchFamily="34" charset="0"/>
              <a:buChar char="•"/>
            </a:pPr>
            <a:r>
              <a:rPr lang="en-US" sz="2400" dirty="0"/>
              <a:t>Finally, the use of automated failover technologies built into Azure PaaS services, App Service, and SQL Database will be used for PaaS applications</a:t>
            </a:r>
          </a:p>
          <a:p>
            <a:endParaRPr lang="en-US" sz="2400" dirty="0"/>
          </a:p>
          <a:p>
            <a:r>
              <a:rPr lang="en-US" sz="2400" dirty="0"/>
              <a:t>At the end of this whiteboard design session, you will be better able to design a solution that leverages various Azure technologies to build a complex and robust IaaS BCDR plan.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b="1"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b="1"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b="1" dirty="0"/>
              <a:t>Disaster Recovery</a:t>
            </a:r>
          </a:p>
          <a:p>
            <a:pPr lvl="2"/>
            <a:r>
              <a:rPr lang="en-US" sz="2800" dirty="0"/>
              <a:t>Azure Site Recovery will be the primary BCDR service that is used for disaster recovery by Contoso</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b="1" dirty="0"/>
              <a:t>Solution Overview</a:t>
            </a:r>
          </a:p>
          <a:p>
            <a:pPr lvl="1"/>
            <a:r>
              <a:rPr lang="en-US" sz="2800" dirty="0"/>
              <a:t>Azure Site Recovery (ASR) will be used to migrate the VMs to Azure</a:t>
            </a:r>
          </a:p>
          <a:p>
            <a:endParaRPr lang="en-US" sz="2800" dirty="0"/>
          </a:p>
          <a:p>
            <a:pPr marL="0" indent="0">
              <a:buNone/>
            </a:pPr>
            <a:r>
              <a:rPr lang="en-US" sz="3600" b="1" dirty="0"/>
              <a:t>DR Implementation</a:t>
            </a:r>
          </a:p>
          <a:p>
            <a:pPr lvl="1"/>
            <a:r>
              <a:rPr lang="en-US" sz="2800" dirty="0"/>
              <a:t>Once VMs are in Azure IaaS, they will be setup for Azure region-to-region failover using ASR</a:t>
            </a:r>
          </a:p>
          <a:p>
            <a:endParaRPr lang="en-US" sz="2800" dirty="0"/>
          </a:p>
          <a:p>
            <a:pPr marL="0" indent="0">
              <a:buNone/>
            </a:pPr>
            <a:r>
              <a:rPr lang="en-US" sz="3600" b="1"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a:solidFill>
                  <a:schemeClr val="tx1"/>
                </a:solidFill>
                <a:cs typeface="Segoe UI" panose="020B0502040204020203" pitchFamily="34" charset="0"/>
              </a:rPr>
              <a:t>Work 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521512"/>
          </a:xfrm>
        </p:spPr>
        <p:txBody>
          <a:bodyPr/>
          <a:lstStyle/>
          <a:p>
            <a:pPr marL="0" indent="0">
              <a:buNone/>
            </a:pPr>
            <a:r>
              <a:rPr lang="en-US" sz="3600" b="1" dirty="0"/>
              <a:t>Solution Overview</a:t>
            </a:r>
          </a:p>
          <a:p>
            <a:pPr lvl="1"/>
            <a:r>
              <a:rPr lang="en-US" sz="2800" dirty="0"/>
              <a:t>Azure IaaS</a:t>
            </a:r>
          </a:p>
          <a:p>
            <a:pPr lvl="1"/>
            <a:r>
              <a:rPr lang="en-US" sz="2800" dirty="0"/>
              <a:t>Azure Traffic Manager</a:t>
            </a:r>
          </a:p>
          <a:p>
            <a:pPr lvl="1"/>
            <a:r>
              <a:rPr lang="en-US" sz="2800" dirty="0"/>
              <a:t>ASR will be used to migrate the VMs to Azure and protect region to region</a:t>
            </a:r>
          </a:p>
          <a:p>
            <a:pPr lvl="1"/>
            <a:r>
              <a:rPr lang="en-US" sz="2800" dirty="0"/>
              <a:t>For Contoso applications remaining on-premises, ASR will be used as a DR target with a failover and failback to Hyper-V</a:t>
            </a:r>
          </a:p>
          <a:p>
            <a:endParaRPr lang="en-US" sz="2800" dirty="0"/>
          </a:p>
          <a:p>
            <a:pPr marL="0" indent="0">
              <a:buNone/>
            </a:pPr>
            <a:r>
              <a:rPr lang="en-US" sz="3600" b="1"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b="1" dirty="0"/>
              <a:t>Region to Region Failover Implementation:</a:t>
            </a:r>
          </a:p>
          <a:p>
            <a:pPr lvl="1"/>
            <a:r>
              <a:rPr lang="en-US" sz="2800" dirty="0"/>
              <a:t>Migration to Azure be completed using a combination of Azure Site Recovery and SQL Always-On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b="1"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single-click failovers in both direction and won’t involve any manual steps</a:t>
            </a:r>
          </a:p>
          <a:p>
            <a:pPr marL="0" indent="0">
              <a:buNone/>
            </a:pPr>
            <a:r>
              <a:rPr lang="en-US" sz="3600" b="1" dirty="0"/>
              <a:t>IaaS Configurations</a:t>
            </a:r>
          </a:p>
          <a:p>
            <a:pPr lvl="1"/>
            <a:r>
              <a:rPr lang="en-US" sz="2400" dirty="0"/>
              <a:t>Managed Disks, Availability Sets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b="1" dirty="0"/>
              <a:t>Traffic Manager</a:t>
            </a:r>
          </a:p>
          <a:p>
            <a:pPr lvl="1"/>
            <a:r>
              <a:rPr lang="en-US" sz="2400" dirty="0"/>
              <a:t>Priority traffic-routing method</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descr="Diagram of the HA &amp; BCDR solution: Enterprise Applications preferred solution.&#10;&#10;Two VNETs are shown connected to each other using a VNET Peering.  Each of these VNETs are located in differnet Azure Regions.  There are three subnets for each of these networks.  WEB, DATA, AD.  There are two WEB VMs, two SQL VMS and one Domain Controller VM in the Primary Region.  In the Secondary Region there are two SQL VMs and two WEB VMs with red cross marks through them showing that they are offline.&#10;&#10;There is a on-premises location connected to the primary region using ExpressRoute.  A cloud representing the internet points to a traffic manager which is in front of both regions and connected to WEB VMs for the applciation.&#10;" title="Enterprise Applications">
            <a:extLst>
              <a:ext uri="{FF2B5EF4-FFF2-40B4-BE49-F238E27FC236}">
                <a16:creationId xmlns:a16="http://schemas.microsoft.com/office/drawing/2014/main" id="{CC12C14C-6C3E-4339-91B9-08C9E6F2A037}"/>
              </a:ext>
            </a:extLst>
          </p:cNvPr>
          <p:cNvGrpSpPr/>
          <p:nvPr/>
        </p:nvGrpSpPr>
        <p:grpSpPr>
          <a:xfrm>
            <a:off x="1274224" y="1428570"/>
            <a:ext cx="9986113" cy="5340559"/>
            <a:chOff x="1274224" y="1428570"/>
            <a:chExt cx="9986113" cy="5340559"/>
          </a:xfrm>
        </p:grpSpPr>
        <p:pic>
          <p:nvPicPr>
            <p:cNvPr id="11" name="Picture 10" descr="&#10;Diagram of the HA &amp; BCDR solution: Enterprise Applications preferred solution.&#10;&#10;At this time, we are unable to capture all of the information in the diagram. Future versions of this course should address this.&#10;" title="Azure Region to Region preferred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24" y="1428570"/>
              <a:ext cx="9986113" cy="5340559"/>
            </a:xfrm>
            <a:prstGeom prst="rect">
              <a:avLst/>
            </a:prstGeom>
          </p:spPr>
        </p:pic>
        <p:pic>
          <p:nvPicPr>
            <p:cNvPr id="3" name="Picture 2">
              <a:extLst>
                <a:ext uri="{FF2B5EF4-FFF2-40B4-BE49-F238E27FC236}">
                  <a16:creationId xmlns:a16="http://schemas.microsoft.com/office/drawing/2014/main" id="{B377D7FB-99CB-4DF4-B746-33605AD356C3}"/>
                </a:ext>
              </a:extLst>
            </p:cNvPr>
            <p:cNvPicPr>
              <a:picLocks noChangeAspect="1"/>
            </p:cNvPicPr>
            <p:nvPr/>
          </p:nvPicPr>
          <p:blipFill>
            <a:blip r:embed="rId4"/>
            <a:stretch>
              <a:fillRect/>
            </a:stretch>
          </p:blipFill>
          <p:spPr>
            <a:xfrm>
              <a:off x="4897287" y="3959994"/>
              <a:ext cx="1357210" cy="258890"/>
            </a:xfrm>
            <a:prstGeom prst="rect">
              <a:avLst/>
            </a:prstGeom>
          </p:spPr>
        </p:pic>
      </p:grpSp>
    </p:spTree>
    <p:extLst>
      <p:ext uri="{BB962C8B-B14F-4D97-AF65-F5344CB8AC3E}">
        <p14:creationId xmlns:p14="http://schemas.microsoft.com/office/powerpoint/2010/main" val="122608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p:cNvGrpSpPr/>
          <p:nvPr/>
        </p:nvGrpSpPr>
        <p:grpSpPr>
          <a:xfrm>
            <a:off x="4975859" y="3779520"/>
            <a:ext cx="1002031" cy="640957"/>
            <a:chOff x="3200399" y="2007513"/>
            <a:chExt cx="1047136" cy="600164"/>
          </a:xfrm>
        </p:grpSpPr>
        <p:sp>
          <p:nvSpPr>
            <p:cNvPr id="5" name="Rectangle 4"/>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274141" y="2007513"/>
              <a:ext cx="89965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Express Route</a:t>
              </a:r>
            </a:p>
          </p:txBody>
        </p:sp>
      </p:grpSp>
      <p:grpSp>
        <p:nvGrpSpPr>
          <p:cNvPr id="7" name="Group 6"/>
          <p:cNvGrpSpPr/>
          <p:nvPr/>
        </p:nvGrpSpPr>
        <p:grpSpPr>
          <a:xfrm>
            <a:off x="7086601" y="3820313"/>
            <a:ext cx="1213056" cy="600164"/>
            <a:chOff x="3016428" y="2021196"/>
            <a:chExt cx="1415078" cy="592880"/>
          </a:xfrm>
        </p:grpSpPr>
        <p:sp>
          <p:nvSpPr>
            <p:cNvPr id="8" name="Rectangle 7"/>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016428" y="2021196"/>
              <a:ext cx="1415078" cy="592880"/>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SQL Cluster BCDRAOG</a:t>
              </a:r>
            </a:p>
          </p:txBody>
        </p:sp>
      </p:grpSp>
      <p:pic>
        <p:nvPicPr>
          <p:cNvPr id="10" name="Picture 9" descr="Diagram of the On-premises to Azure solution. &#10;&#10;Diagram of the HA &amp; BCDR solution: Enterprise Applications preferred solution.&#10;&#10;A VNet in the primary region is shown connected to the on-premises network via a ExpressRoute. There are three subnets for each of these networks.  WEB, DATA, AD.  There are two WEB VMs, two SQL VMS and one Domain Controller VM in the Primary Region.  In the on-premises network theere &#10;&#10;A cloud representing the internet points to a traffic manager which is in front of both regions and connected to WEB VMs for the applciation. n the Secondary Region there are two SQL VMs and two WEB VMs with red cross marks through them showing that they are offline.&#10;&#10;&#10;&#10;" title="On-premises to Azure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78" y="1383994"/>
            <a:ext cx="9547163" cy="5432007"/>
          </a:xfrm>
          <a:prstGeom prst="rect">
            <a:avLst/>
          </a:prstGeom>
        </p:spPr>
      </p:pic>
      <p:sp>
        <p:nvSpPr>
          <p:cNvPr id="13" name="TextBox 12">
            <a:extLst>
              <a:ext uri="{FF2B5EF4-FFF2-40B4-BE49-F238E27FC236}">
                <a16:creationId xmlns:a16="http://schemas.microsoft.com/office/drawing/2014/main" id="{8BC281F4-205C-4DBB-9745-A357FF5FA53D}"/>
              </a:ext>
            </a:extLst>
          </p:cNvPr>
          <p:cNvSpPr txBox="1"/>
          <p:nvPr/>
        </p:nvSpPr>
        <p:spPr>
          <a:xfrm>
            <a:off x="6857802"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DATA 192.168.2.0/24</a:t>
            </a:r>
          </a:p>
        </p:txBody>
      </p:sp>
      <p:sp>
        <p:nvSpPr>
          <p:cNvPr id="14" name="TextBox 13">
            <a:extLst>
              <a:ext uri="{FF2B5EF4-FFF2-40B4-BE49-F238E27FC236}">
                <a16:creationId xmlns:a16="http://schemas.microsoft.com/office/drawing/2014/main" id="{4C5188B5-2D69-40DB-82DE-EC743EEF5D50}"/>
              </a:ext>
            </a:extLst>
          </p:cNvPr>
          <p:cNvSpPr txBox="1"/>
          <p:nvPr/>
        </p:nvSpPr>
        <p:spPr>
          <a:xfrm>
            <a:off x="9010575"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AD 192.168.3.0/24</a:t>
            </a:r>
          </a:p>
        </p:txBody>
      </p:sp>
      <p:sp>
        <p:nvSpPr>
          <p:cNvPr id="15" name="TextBox 14">
            <a:extLst>
              <a:ext uri="{FF2B5EF4-FFF2-40B4-BE49-F238E27FC236}">
                <a16:creationId xmlns:a16="http://schemas.microsoft.com/office/drawing/2014/main" id="{17015189-C6E0-4043-B9AD-5C0FD19FDF05}"/>
              </a:ext>
            </a:extLst>
          </p:cNvPr>
          <p:cNvSpPr txBox="1"/>
          <p:nvPr/>
        </p:nvSpPr>
        <p:spPr>
          <a:xfrm>
            <a:off x="9451650" y="5572311"/>
            <a:ext cx="423870"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DC1</a:t>
            </a:r>
          </a:p>
        </p:txBody>
      </p:sp>
    </p:spTree>
    <p:extLst>
      <p:ext uri="{BB962C8B-B14F-4D97-AF65-F5344CB8AC3E}">
        <p14:creationId xmlns:p14="http://schemas.microsoft.com/office/powerpoint/2010/main" val="103571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b="1" dirty="0"/>
              <a:t>Solution Overview</a:t>
            </a:r>
          </a:p>
          <a:p>
            <a:pPr lvl="1"/>
            <a:r>
              <a:rPr lang="en-US" sz="2800" dirty="0"/>
              <a:t>Azure App Services</a:t>
            </a:r>
          </a:p>
          <a:p>
            <a:pPr lvl="1"/>
            <a:r>
              <a:rPr lang="en-US" sz="2800" dirty="0"/>
              <a:t>SQL Database</a:t>
            </a:r>
          </a:p>
          <a:p>
            <a:pPr lvl="1"/>
            <a:r>
              <a:rPr lang="en-US" sz="2800" dirty="0"/>
              <a:t>Traffic Manager</a:t>
            </a:r>
          </a:p>
          <a:p>
            <a:pPr marL="0" indent="0">
              <a:buNone/>
            </a:pPr>
            <a:r>
              <a:rPr lang="en-US" sz="3600" b="1"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b="1" dirty="0"/>
              <a:t>SQL Database</a:t>
            </a:r>
          </a:p>
          <a:p>
            <a:pPr lvl="1"/>
            <a:r>
              <a:rPr lang="en-US" sz="2800" dirty="0">
                <a:latin typeface="+mn-lt"/>
              </a:rPr>
              <a:t>SQL Database will be implemented using Failover Groups</a:t>
            </a:r>
          </a:p>
          <a:p>
            <a:pPr lvl="1"/>
            <a:r>
              <a:rPr lang="en-US" sz="2800" dirty="0">
                <a:latin typeface="+mn-lt"/>
              </a:rPr>
              <a:t>Allows for geo-replication with a single listener name like the SQL Always-On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b="1" dirty="0"/>
              <a:t>Azure</a:t>
            </a:r>
            <a:r>
              <a:rPr lang="en-US" sz="3600" dirty="0"/>
              <a:t> </a:t>
            </a:r>
            <a:r>
              <a:rPr lang="en-US" sz="3600" b="1" dirty="0"/>
              <a:t>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Two azure Regions are shown with Azure Web Apps and the App Service Plans.  An Azure SQL Server and SQL Database is shown in each region with a SQL Database Failover Group.  There is a cloud representing the internet with an arrow pointing to an Traffic Manager which distributes the traffic to the Web Apps." title="Global, Mobile API Applications solution">
            <a:extLst>
              <a:ext uri="{FF2B5EF4-FFF2-40B4-BE49-F238E27FC236}">
                <a16:creationId xmlns:a16="http://schemas.microsoft.com/office/drawing/2014/main" id="{780A26DE-ACD8-4BCA-8EA0-0A32627E63F5}"/>
              </a:ext>
            </a:extLst>
          </p:cNvPr>
          <p:cNvPicPr/>
          <p:nvPr/>
        </p:nvPicPr>
        <p:blipFill>
          <a:blip r:embed="rId3"/>
          <a:stretch>
            <a:fillRect/>
          </a:stretch>
        </p:blipFill>
        <p:spPr>
          <a:xfrm>
            <a:off x="2281332" y="1019269"/>
            <a:ext cx="7374460" cy="5743196"/>
          </a:xfrm>
          <a:prstGeom prst="rect">
            <a:avLst/>
          </a:prstGeom>
        </p:spPr>
      </p:pic>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a:solidFill>
                  <a:schemeClr val="tx1"/>
                </a:solidFill>
              </a:rPr>
              <a:t>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516756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Using ASR, Contoso will be able to handle all of their own disaster recovery.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i="1"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Azure has support for third party backup providers through the Azure Marketplace. It’s possible to both backup VMs using these tools by deploying them to Azure IaaS or by extending the backup infrastructure to use the Azure cloud as an archive target</a:t>
            </a:r>
            <a:r>
              <a:rPr lang="en-US" sz="3200" dirty="0"/>
              <a: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numCol="2"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Florida</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Provides services globally from both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business and regulatory pressure due to lack of BCDR implementation</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Liz Simmons–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1120588" y="1726162"/>
            <a:ext cx="9950824"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Liz Simmons,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3516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br>
              <a:rPr lang="en-US" sz="3600" dirty="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Cloud, Mobile and API Applications</a:t>
            </a: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505676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disaster recovery capabilities for this application and implementation</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Region-to-Region,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8228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Primarily service their external customers and the mobile agents </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Include applications for consumers and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seeks to understand how SQL Database should be set up , as well as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2767</Words>
  <Application>Microsoft Office PowerPoint</Application>
  <PresentationFormat>Widescreen</PresentationFormat>
  <Paragraphs>309</Paragraphs>
  <Slides>41</Slides>
  <Notes>41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Azure Site Recovery Scenarios One solution for multiple infrastructures</vt:lpstr>
      <vt:lpstr>Recover  Hyper- V VMs to Azure Architecture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vt:lpstr>
      <vt:lpstr>HA &amp; BCDR solution: Workgroup Applications </vt:lpstr>
      <vt:lpstr>Work Group Applications </vt:lpstr>
      <vt:lpstr>HA &amp; BCDR solution: Enterprise Applications </vt:lpstr>
      <vt:lpstr>HA &amp; BCDR solution: Enterprise Applications - cont.  </vt:lpstr>
      <vt:lpstr>HA &amp; BCDR solution: Enterprise Applications - cont.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MCW WDS Trainer Presentation - BCDR</dc:title>
  <dc:subject>Business Continuity and Disaster Recovery</dc:subject>
  <dc:creator/>
  <cp:keywords>MCW; Microsoft Cloud Workshop; BCDR; Trainer; Business Continuity; Disaster Recovery</cp:keywords>
  <dc:description/>
  <cp:lastModifiedBy/>
  <cp:revision>1</cp:revision>
  <dcterms:created xsi:type="dcterms:W3CDTF">2018-03-30T03:19:18Z</dcterms:created>
  <dcterms:modified xsi:type="dcterms:W3CDTF">2018-11-26T14:03:05Z</dcterms:modified>
  <cp:category>Whiteboard Design Session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Date completed">
    <vt:lpwstr>November 2018</vt:lpwstr>
  </property>
</Properties>
</file>